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16" r:id="rId3"/>
    <p:sldId id="286" r:id="rId4"/>
    <p:sldId id="317" r:id="rId5"/>
    <p:sldId id="318" r:id="rId6"/>
    <p:sldId id="288" r:id="rId7"/>
    <p:sldId id="335" r:id="rId8"/>
    <p:sldId id="308" r:id="rId9"/>
    <p:sldId id="342" r:id="rId10"/>
    <p:sldId id="343" r:id="rId11"/>
    <p:sldId id="344" r:id="rId12"/>
    <p:sldId id="345" r:id="rId13"/>
    <p:sldId id="346" r:id="rId14"/>
    <p:sldId id="347" r:id="rId1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fCkHGru9bSXpldU3adK/w0QgS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88A8-EDCB-43FC-8E4B-8C2870B2D9F6}" type="datetimeFigureOut">
              <a:rPr lang="zh-TW" altLang="en-US" smtClean="0"/>
              <a:t>2026/6/30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E939-DF3C-41D3-81D7-23485D314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89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0c2f1387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b0c2f13872_0_9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b0c2f13872_0_9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altLang="zh-TW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62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f2beaa81f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f2beaa81f1_0_3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f2beaa81f1_0_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99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f2beaa81f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f2beaa81f1_0_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f2beaa81f1_0_4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05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5072cda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25072cda40_0_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325072cda40_0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45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f2beaa8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f2beaa81f1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f2beaa81f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41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2beaa81f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f2beaa81f1_0_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f2beaa81f1_0_6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63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0c2f138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0c2f13872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b0c2f13872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22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3b2f910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23b2f910b5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23b2f910b5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altLang="zh-TW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11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3b2f910b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3b2f910b5_0_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3b2f910b5_0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13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c007b6bf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c007b6bfc_0_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2c007b6bfc_0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72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3666ecaf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23666ecaff_2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23666ecaff_2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altLang="zh-TW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72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3666ecaf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23666ecaff_2_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23666ecaff_2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altLang="zh-TW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41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3666ecaf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23666ecaff_2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23666ecaff_2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altLang="zh-TW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20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2beaa81f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f2beaa81f1_0_5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f2beaa81f1_0_5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2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1376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2"/>
          </p:nvPr>
        </p:nvSpPr>
        <p:spPr>
          <a:xfrm>
            <a:off x="1345924" y="2389190"/>
            <a:ext cx="4628369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5pPr>
            <a:lvl6pPr marL="2743200" lvl="5" indent="-3055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3"/>
          </p:nvPr>
        </p:nvSpPr>
        <p:spPr>
          <a:xfrm>
            <a:off x="6668632" y="1812927"/>
            <a:ext cx="41774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4"/>
          </p:nvPr>
        </p:nvSpPr>
        <p:spPr>
          <a:xfrm>
            <a:off x="6217707" y="2389190"/>
            <a:ext cx="4628367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5pPr>
            <a:lvl6pPr marL="2743200" lvl="5" indent="-3055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5136873" y="446088"/>
            <a:ext cx="5706492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5pPr>
            <a:lvl6pPr marL="2743200" lvl="5" indent="-3055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2"/>
          </p:nvPr>
        </p:nvSpPr>
        <p:spPr>
          <a:xfrm>
            <a:off x="1345923" y="1631950"/>
            <a:ext cx="3547533" cy="42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>
  <p:cSld name="含標題的圖片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1345924" y="2500312"/>
            <a:ext cx="4641849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38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rgbClr val="56A7FC"/>
          </a:solidFill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3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38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rgbClr val="56A7FC"/>
          </a:solidFill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38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38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rgbClr val="56A7FC"/>
          </a:solidFill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38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rgbClr val="56A7FC"/>
          </a:solidFill>
          <a:ln w="12700" cap="rnd" cmpd="sng">
            <a:solidFill>
              <a:srgbClr val="56A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38"/>
          <p:cNvSpPr>
            <a:spLocks noGrp="1"/>
          </p:cNvSpPr>
          <p:nvPr>
            <p:ph type="pic" idx="2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noFill/>
          <a:ln w="76200" cap="flat" cmpd="sng">
            <a:solidFill>
              <a:srgbClr val="175C8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 rot="5400000">
            <a:off x="7268726" y="2286412"/>
            <a:ext cx="5185328" cy="1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 rot="5400000">
            <a:off x="2398298" y="-376651"/>
            <a:ext cx="5185327" cy="72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6CAE"/>
            </a:gs>
            <a:gs pos="92000">
              <a:srgbClr val="5DB8E1"/>
            </a:gs>
            <a:gs pos="100000">
              <a:srgbClr val="5DB8E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5"/>
          <p:cNvGrpSpPr/>
          <p:nvPr/>
        </p:nvGrpSpPr>
        <p:grpSpPr>
          <a:xfrm>
            <a:off x="8744219" y="1"/>
            <a:ext cx="3559548" cy="6888585"/>
            <a:chOff x="6558164" y="0"/>
            <a:chExt cx="2669660" cy="6888585"/>
          </a:xfrm>
        </p:grpSpPr>
        <p:grpSp>
          <p:nvGrpSpPr>
            <p:cNvPr id="11" name="Google Shape;11;p25"/>
            <p:cNvGrpSpPr/>
            <p:nvPr/>
          </p:nvGrpSpPr>
          <p:grpSpPr>
            <a:xfrm>
              <a:off x="6803919" y="0"/>
              <a:ext cx="2423906" cy="6888585"/>
              <a:chOff x="6803919" y="0"/>
              <a:chExt cx="2423906" cy="6888585"/>
            </a:xfrm>
          </p:grpSpPr>
          <p:grpSp>
            <p:nvGrpSpPr>
              <p:cNvPr id="12" name="Google Shape;12;p25"/>
              <p:cNvGrpSpPr/>
              <p:nvPr/>
            </p:nvGrpSpPr>
            <p:grpSpPr>
              <a:xfrm>
                <a:off x="6803919" y="1"/>
                <a:ext cx="2306966" cy="6888584"/>
                <a:chOff x="6803919" y="1"/>
                <a:chExt cx="2306966" cy="6888584"/>
              </a:xfrm>
            </p:grpSpPr>
            <p:sp>
              <p:nvSpPr>
                <p:cNvPr id="13" name="Google Shape;13;p25"/>
                <p:cNvSpPr/>
                <p:nvPr/>
              </p:nvSpPr>
              <p:spPr>
                <a:xfrm rot="879737">
                  <a:off x="7130233" y="66319"/>
                  <a:ext cx="609204" cy="662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" h="824" extrusionOk="0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 w="9525" cap="flat" cmpd="sng">
                  <a:solidFill>
                    <a:srgbClr val="FEFFFF">
                      <a:alpha val="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4" name="Google Shape;14;p25"/>
                <p:cNvSpPr/>
                <p:nvPr/>
              </p:nvSpPr>
              <p:spPr>
                <a:xfrm rot="-1583444">
                  <a:off x="7678235" y="2380703"/>
                  <a:ext cx="824672" cy="946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868" extrusionOk="0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 w="9525" cap="flat" cmpd="sng">
                  <a:solidFill>
                    <a:srgbClr val="FEFFFF">
                      <a:alpha val="784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5" name="Google Shape;15;p25"/>
                <p:cNvSpPr/>
                <p:nvPr/>
              </p:nvSpPr>
              <p:spPr>
                <a:xfrm rot="-2720270">
                  <a:off x="8304829" y="977901"/>
                  <a:ext cx="642197" cy="728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40" extrusionOk="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" name="Google Shape;16;p25"/>
                <p:cNvSpPr/>
                <p:nvPr/>
              </p:nvSpPr>
              <p:spPr>
                <a:xfrm rot="-458116">
                  <a:off x="7350347" y="4152407"/>
                  <a:ext cx="911585" cy="1033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48" extrusionOk="0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 w="9525" cap="flat" cmpd="sng">
                  <a:solidFill>
                    <a:srgbClr val="FEFFFF">
                      <a:alpha val="784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7" name="Google Shape;17;p25"/>
                <p:cNvSpPr/>
                <p:nvPr/>
              </p:nvSpPr>
              <p:spPr>
                <a:xfrm rot="1068398">
                  <a:off x="7584101" y="5390385"/>
                  <a:ext cx="1184990" cy="1349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36" extrusionOk="0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8" name="Google Shape;18;p25"/>
                <p:cNvSpPr/>
                <p:nvPr/>
              </p:nvSpPr>
              <p:spPr>
                <a:xfrm rot="-2720270">
                  <a:off x="6967777" y="1936282"/>
                  <a:ext cx="642197" cy="728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40" extrusionOk="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9" name="Google Shape;19;p25"/>
              <p:cNvGrpSpPr/>
              <p:nvPr/>
            </p:nvGrpSpPr>
            <p:grpSpPr>
              <a:xfrm>
                <a:off x="7484877" y="0"/>
                <a:ext cx="1742948" cy="5390388"/>
                <a:chOff x="7484877" y="0"/>
                <a:chExt cx="1742948" cy="5390388"/>
              </a:xfrm>
            </p:grpSpPr>
            <p:sp>
              <p:nvSpPr>
                <p:cNvPr id="20" name="Google Shape;20;p25"/>
                <p:cNvSpPr/>
                <p:nvPr/>
              </p:nvSpPr>
              <p:spPr>
                <a:xfrm rot="-999475">
                  <a:off x="7870177" y="4209243"/>
                  <a:ext cx="943524" cy="106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856" extrusionOk="0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1960"/>
                  </a:srgbClr>
                </a:solidFill>
                <a:ln w="9525" cap="flat" cmpd="sng">
                  <a:solidFill>
                    <a:srgbClr val="FEFFFF">
                      <a:alpha val="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" name="Google Shape;21;p25"/>
                <p:cNvSpPr/>
                <p:nvPr/>
              </p:nvSpPr>
              <p:spPr>
                <a:xfrm rot="-2241239">
                  <a:off x="7693251" y="1112517"/>
                  <a:ext cx="853440" cy="97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832" extrusionOk="0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 w="9525" cap="flat" cmpd="sng">
                  <a:solidFill>
                    <a:srgbClr val="FEFFFF">
                      <a:alpha val="3921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2" name="Google Shape;22;p25"/>
                <p:cNvSpPr/>
                <p:nvPr/>
              </p:nvSpPr>
              <p:spPr>
                <a:xfrm rot="-1670015">
                  <a:off x="8345362" y="122250"/>
                  <a:ext cx="730152" cy="833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856" extrusionOk="0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0"/>
                  </a:srgbClr>
                </a:solidFill>
                <a:ln w="9525" cap="flat" cmpd="sng">
                  <a:solidFill>
                    <a:srgbClr val="FEFFFF">
                      <a:alpha val="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" name="Google Shape;23;p25"/>
                <p:cNvSpPr/>
                <p:nvPr/>
              </p:nvSpPr>
              <p:spPr>
                <a:xfrm rot="1160251">
                  <a:off x="8324628" y="3308607"/>
                  <a:ext cx="491754" cy="56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856" extrusionOk="0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" name="Google Shape;24;p25"/>
                <p:cNvSpPr/>
                <p:nvPr/>
              </p:nvSpPr>
              <p:spPr>
                <a:xfrm rot="-608747">
                  <a:off x="8713407" y="888239"/>
                  <a:ext cx="384613" cy="43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856" extrusionOk="0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5" name="Google Shape;25;p25"/>
              <p:cNvGrpSpPr/>
              <p:nvPr/>
            </p:nvGrpSpPr>
            <p:grpSpPr>
              <a:xfrm>
                <a:off x="7445925" y="56826"/>
                <a:ext cx="1664959" cy="6112192"/>
                <a:chOff x="7445925" y="56826"/>
                <a:chExt cx="1664959" cy="6112192"/>
              </a:xfrm>
            </p:grpSpPr>
            <p:sp>
              <p:nvSpPr>
                <p:cNvPr id="26" name="Google Shape;26;p25"/>
                <p:cNvSpPr/>
                <p:nvPr/>
              </p:nvSpPr>
              <p:spPr>
                <a:xfrm rot="474405">
                  <a:off x="8001987" y="4921668"/>
                  <a:ext cx="1032510" cy="118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870" extrusionOk="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" name="Google Shape;27;p25"/>
                <p:cNvSpPr/>
                <p:nvPr/>
              </p:nvSpPr>
              <p:spPr>
                <a:xfrm rot="-1185563">
                  <a:off x="7564131" y="154734"/>
                  <a:ext cx="722936" cy="82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936" extrusionOk="0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" name="Google Shape;28;p25"/>
                <p:cNvSpPr/>
                <p:nvPr/>
              </p:nvSpPr>
              <p:spPr>
                <a:xfrm rot="-642487">
                  <a:off x="7869058" y="3830515"/>
                  <a:ext cx="639682" cy="729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942" extrusionOk="0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FFF">
                      <a:alpha val="2196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" name="Google Shape;29;p25"/>
                <p:cNvSpPr/>
                <p:nvPr/>
              </p:nvSpPr>
              <p:spPr>
                <a:xfrm rot="924218">
                  <a:off x="8027251" y="1799143"/>
                  <a:ext cx="766532" cy="86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712" extrusionOk="0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Verdan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sp>
          <p:nvSpPr>
            <p:cNvPr id="30" name="Google Shape;30;p25"/>
            <p:cNvSpPr/>
            <p:nvPr/>
          </p:nvSpPr>
          <p:spPr>
            <a:xfrm>
              <a:off x="8267911" y="2855927"/>
              <a:ext cx="865764" cy="1172389"/>
            </a:xfrm>
            <a:custGeom>
              <a:avLst/>
              <a:gdLst/>
              <a:ahLst/>
              <a:cxnLst/>
              <a:rect l="l" t="t" r="r" b="b"/>
              <a:pathLst>
                <a:path w="672" h="910" extrusionOk="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0"/>
              </a:srgbClr>
            </a:solidFill>
            <a:ln w="9525" cap="flat" cmpd="sng">
              <a:solidFill>
                <a:srgbClr val="FEFFFF">
                  <a:alpha val="392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6558164" y="5996260"/>
              <a:ext cx="1289035" cy="867126"/>
            </a:xfrm>
            <a:custGeom>
              <a:avLst/>
              <a:gdLst/>
              <a:ahLst/>
              <a:cxnLst/>
              <a:rect l="l" t="t" r="r" b="b"/>
              <a:pathLst>
                <a:path w="1106" h="744" extrusionOk="0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0"/>
              </a:srgbClr>
            </a:solidFill>
            <a:ln w="9525" cap="flat" cmpd="sng">
              <a:solidFill>
                <a:srgbClr val="FEFFFF">
                  <a:alpha val="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8126715" y="6307559"/>
              <a:ext cx="976330" cy="550441"/>
            </a:xfrm>
            <a:custGeom>
              <a:avLst/>
              <a:gdLst/>
              <a:ahLst/>
              <a:cxnLst/>
              <a:rect l="l" t="t" r="r" b="b"/>
              <a:pathLst>
                <a:path w="972" h="548" extrusionOk="0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🞇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🞇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🞇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218"/>
            <a:ext cx="1988765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mYLbCdjLB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0c2f13872_0_91"/>
          <p:cNvSpPr txBox="1">
            <a:spLocks noGrp="1"/>
          </p:cNvSpPr>
          <p:nvPr>
            <p:ph type="title"/>
          </p:nvPr>
        </p:nvSpPr>
        <p:spPr>
          <a:xfrm>
            <a:off x="1995855" y="2694600"/>
            <a:ext cx="10196100" cy="146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Verdana"/>
              <a:buNone/>
            </a:pPr>
            <a:r>
              <a:rPr lang="zh-TW" sz="8000" b="1"/>
              <a:t>教 務 處 宣 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045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f2beaa81f1_0_36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f2beaa81f1_0_36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g3f2beaa81f1_0_36"/>
          <p:cNvPicPr preferRelativeResize="0"/>
          <p:nvPr/>
        </p:nvPicPr>
        <p:blipFill rotWithShape="1">
          <a:blip r:embed="rId3">
            <a:alphaModFix/>
          </a:blip>
          <a:srcRect b="55297"/>
          <a:stretch/>
        </p:blipFill>
        <p:spPr>
          <a:xfrm>
            <a:off x="1962450" y="0"/>
            <a:ext cx="1022955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82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f2beaa81f1_0_43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f2beaa81f1_0_43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g3f2beaa81f1_0_43"/>
          <p:cNvPicPr preferRelativeResize="0"/>
          <p:nvPr/>
        </p:nvPicPr>
        <p:blipFill rotWithShape="1">
          <a:blip r:embed="rId3">
            <a:alphaModFix/>
          </a:blip>
          <a:srcRect t="44934" b="5878"/>
          <a:stretch/>
        </p:blipFill>
        <p:spPr>
          <a:xfrm>
            <a:off x="1970400" y="0"/>
            <a:ext cx="102216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41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5072cda40_0_2"/>
          <p:cNvSpPr txBox="1">
            <a:spLocks noGrp="1"/>
          </p:cNvSpPr>
          <p:nvPr>
            <p:ph type="title"/>
          </p:nvPr>
        </p:nvSpPr>
        <p:spPr>
          <a:xfrm>
            <a:off x="3043400" y="1253175"/>
            <a:ext cx="77922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本學期學務處處理案件說明</a:t>
            </a:r>
            <a:endParaRPr/>
          </a:p>
        </p:txBody>
      </p:sp>
      <p:sp>
        <p:nvSpPr>
          <p:cNvPr id="259" name="Google Shape;259;g325072cda40_0_2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60" name="Google Shape;260;g325072cda40_0_2" descr="【注意！】針對網路上罵人可不可以請求檢察官、警察調取資料，個人是肯定的，至於fb、ig、ptt願不願意給是另外一件事喔！&#10;-&#10;近期知名作家吳淡如近期因為作品屬於「電腦繪圖」還是「AI繪圖」跟網友在FB開戰，並表示已請律師蒐證，並發文表示說會找出假帳號酸民，愛湊熱鬧的網紅陳沂直接開嗆吳淡如說明明是台大法律系畢業，竟然不知道用假帳號是真的找不到使用者！&#10;但是，真的如陳沂所說，用假帳號或匿名罵人，就找不到IP嗎？真的就告不成嗎?這樣難道沒有放縱網路霸凌嗎？&#10;&#10;📌檢察官或警察替可以幫忙查匿名者IP嗎？&#10;📌針對網路上亂罵人，涉及妨害名譽犯罪，可否依通訊保障及監察法調取罵人者之IP及相關通訊紀錄呢？還是如陳沂所說，就是不行？&#10;📌若發現有人在網路上亂罵人，應該準備什麼資料呢？&#10;_&#10;片中內容也歡迎大家一起討論🥳&#10;詳細的文章內容也有在以下連結喔😘&#10;https://www.yuanxilaw.com.tw/news_detail/263&#10;想看我的非法律的穿搭、吃貨日常，就快來追蹤我的ig唷💕&#10;Ig: llina12345tw&#10;–&#10;影片來源：元曦法律事務所/法律救生員&#10;&#10; #陳沂 #電腦繪圖 #AI繪圖 #假帳號 #誹謗 #妨害名譽 #公然侮辱罪 #誹謗罪 #檢察官 #警察 #司法警察官 #IP位址 #會員資料 #email #吳淡如 #IP #通訊保障及監察法 #網路罵人 #法律 #法律時事 #網路霸凌 #言語霸凌 #反霸凌" title="在網路上用假帳號罵人真的告不成嗎？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0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f2beaa81f1_0_0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3f2beaa81f1_0_0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g3f2beaa81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7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f2beaa81f1_0_60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f2beaa81f1_0_60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g3f2beaa81f1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451" y="0"/>
            <a:ext cx="1022954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66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0c2f13872_0_0"/>
          <p:cNvSpPr txBox="1">
            <a:spLocks noGrp="1"/>
          </p:cNvSpPr>
          <p:nvPr>
            <p:ph type="body" idx="1"/>
          </p:nvPr>
        </p:nvSpPr>
        <p:spPr>
          <a:xfrm>
            <a:off x="1999500" y="317650"/>
            <a:ext cx="10192500" cy="11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zh-TW" sz="7500" b="1" dirty="0" smtClean="0">
                <a:solidFill>
                  <a:schemeClr val="lt1"/>
                </a:solidFill>
              </a:rPr>
              <a:t> </a:t>
            </a:r>
            <a:r>
              <a:rPr lang="zh-TW" altLang="en-US" sz="7500" b="1" smtClean="0">
                <a:solidFill>
                  <a:schemeClr val="lt1"/>
                </a:solidFill>
              </a:rPr>
              <a:t>暑</a:t>
            </a:r>
            <a:r>
              <a:rPr lang="zh-TW" sz="7500" b="1" smtClean="0">
                <a:solidFill>
                  <a:schemeClr val="lt1"/>
                </a:solidFill>
              </a:rPr>
              <a:t>假</a:t>
            </a:r>
            <a:r>
              <a:rPr lang="zh-TW" sz="7500" b="1" dirty="0">
                <a:solidFill>
                  <a:schemeClr val="lt1"/>
                </a:solidFill>
              </a:rPr>
              <a:t>作業</a:t>
            </a:r>
            <a:endParaRPr sz="7500" b="1" dirty="0">
              <a:solidFill>
                <a:schemeClr val="lt1"/>
              </a:solidFill>
            </a:endParaRPr>
          </a:p>
        </p:txBody>
      </p:sp>
      <p:sp>
        <p:nvSpPr>
          <p:cNvPr id="147" name="Google Shape;147;g2b0c2f13872_0_0"/>
          <p:cNvSpPr txBox="1">
            <a:spLocks noGrp="1"/>
          </p:cNvSpPr>
          <p:nvPr>
            <p:ph type="body" idx="1"/>
          </p:nvPr>
        </p:nvSpPr>
        <p:spPr>
          <a:xfrm>
            <a:off x="1999500" y="1420150"/>
            <a:ext cx="10192500" cy="543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6000" b="1" dirty="0">
                <a:solidFill>
                  <a:srgbClr val="FFFF00"/>
                </a:solidFill>
              </a:rPr>
              <a:t>請上學校首頁：教務處公告</a:t>
            </a:r>
            <a:endParaRPr sz="60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6000" b="1" dirty="0">
                <a:solidFill>
                  <a:srgbClr val="FFFF00"/>
                </a:solidFill>
              </a:rPr>
              <a:t>路徑：</a:t>
            </a:r>
            <a:r>
              <a:rPr lang="zh-TW" sz="3600" b="1" dirty="0">
                <a:solidFill>
                  <a:srgbClr val="FFFF00"/>
                </a:solidFill>
              </a:rPr>
              <a:t>首頁&gt;&gt;行政團隊&gt;&gt;教務處&gt;&gt;</a:t>
            </a:r>
            <a:endParaRPr sz="36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</a:rPr>
              <a:t>&gt;&gt;教學組&gt;&gt;學生作業資訊&gt;&gt;114學年度學生作業資訊&gt;&gt;</a:t>
            </a:r>
            <a:endParaRPr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5200" b="1" dirty="0" smtClean="0">
                <a:solidFill>
                  <a:srgbClr val="FF0000"/>
                </a:solidFill>
              </a:rPr>
              <a:t>11</a:t>
            </a:r>
            <a:r>
              <a:rPr lang="en-US" altLang="zh-TW" sz="5200" b="1" dirty="0" smtClean="0">
                <a:solidFill>
                  <a:srgbClr val="FF0000"/>
                </a:solidFill>
              </a:rPr>
              <a:t>5</a:t>
            </a:r>
            <a:r>
              <a:rPr lang="zh-TW" sz="5200" b="1" dirty="0" smtClean="0">
                <a:solidFill>
                  <a:srgbClr val="FF0000"/>
                </a:solidFill>
              </a:rPr>
              <a:t>學年學生</a:t>
            </a:r>
            <a:r>
              <a:rPr lang="zh-TW" altLang="en-US" sz="5200" b="1" dirty="0" smtClean="0">
                <a:solidFill>
                  <a:srgbClr val="FF0000"/>
                </a:solidFill>
              </a:rPr>
              <a:t>暑</a:t>
            </a:r>
            <a:r>
              <a:rPr lang="zh-TW" sz="5200" b="1" dirty="0" smtClean="0">
                <a:solidFill>
                  <a:srgbClr val="FF0000"/>
                </a:solidFill>
              </a:rPr>
              <a:t>假</a:t>
            </a:r>
            <a:r>
              <a:rPr lang="zh-TW" sz="5200" b="1" dirty="0">
                <a:solidFill>
                  <a:srgbClr val="FF0000"/>
                </a:solidFill>
              </a:rPr>
              <a:t>作業內容及範圍</a:t>
            </a:r>
            <a:endParaRPr sz="52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6000" b="1" dirty="0">
                <a:solidFill>
                  <a:srgbClr val="FFFF00"/>
                </a:solidFill>
              </a:rPr>
              <a:t>開學務必繳交給各班老師</a:t>
            </a:r>
            <a:endParaRPr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3b2f910b5_0_0"/>
          <p:cNvSpPr txBox="1">
            <a:spLocks noGrp="1"/>
          </p:cNvSpPr>
          <p:nvPr>
            <p:ph type="title"/>
          </p:nvPr>
        </p:nvSpPr>
        <p:spPr>
          <a:xfrm>
            <a:off x="1995855" y="2694600"/>
            <a:ext cx="10196100" cy="146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Verdana"/>
              <a:buNone/>
            </a:pPr>
            <a:r>
              <a:rPr lang="zh-TW" sz="8000" b="1"/>
              <a:t>輔 導 處 宣 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877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23b2f910b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525" y="803162"/>
            <a:ext cx="10214475" cy="525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c007b6bfc_0_6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2c007b6bfc_0_6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g32c007b6bfc_0_6" title="IMG_5074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775" y="871750"/>
            <a:ext cx="5117226" cy="511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2c007b6bfc_0_6" title="IMG_5072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375" y="885800"/>
            <a:ext cx="5086399" cy="50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3666ecaff_2_0"/>
          <p:cNvSpPr txBox="1">
            <a:spLocks noGrp="1"/>
          </p:cNvSpPr>
          <p:nvPr>
            <p:ph type="title"/>
          </p:nvPr>
        </p:nvSpPr>
        <p:spPr>
          <a:xfrm>
            <a:off x="1995855" y="2694600"/>
            <a:ext cx="10196100" cy="146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Verdana"/>
              <a:buNone/>
            </a:pPr>
            <a:r>
              <a:rPr lang="zh-TW" sz="8000" b="1"/>
              <a:t>圖 書 館 宣 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7148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3666ecaff_2_6"/>
          <p:cNvSpPr txBox="1"/>
          <p:nvPr/>
        </p:nvSpPr>
        <p:spPr>
          <a:xfrm>
            <a:off x="1927317" y="135642"/>
            <a:ext cx="10134000" cy="6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zh-TW" sz="7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 高、國中</a:t>
            </a:r>
            <a:r>
              <a:rPr lang="zh-TW" sz="7500" b="1">
                <a:solidFill>
                  <a:srgbClr val="FFFF00"/>
                </a:solidFill>
              </a:rPr>
              <a:t>暑期</a:t>
            </a:r>
            <a:r>
              <a:rPr lang="zh-TW" sz="7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校內</a:t>
            </a:r>
            <a:endParaRPr sz="75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zh-TW" sz="7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閱讀心得寫作比賽。</a:t>
            </a:r>
            <a:endParaRPr sz="75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zh-TW" sz="5500" b="1">
                <a:solidFill>
                  <a:srgbClr val="F4CCCC"/>
                </a:solidFill>
              </a:rPr>
              <a:t>      </a:t>
            </a:r>
            <a:r>
              <a:rPr lang="zh-TW" sz="5500" b="1">
                <a:solidFill>
                  <a:srgbClr val="EAD1DC"/>
                </a:solidFill>
              </a:rPr>
              <a:t>公告訊息：5/18 學校首頁。</a:t>
            </a:r>
            <a:endParaRPr sz="5500" b="1">
              <a:solidFill>
                <a:srgbClr val="EAD1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zh-TW" sz="5500" b="1">
                <a:solidFill>
                  <a:srgbClr val="FFFF00"/>
                </a:solidFill>
              </a:rPr>
              <a:t>      </a:t>
            </a:r>
            <a:r>
              <a:rPr lang="zh-TW" sz="5500" b="1">
                <a:solidFill>
                  <a:srgbClr val="F4CCCC"/>
                </a:solidFill>
              </a:rPr>
              <a:t>收件截止：9/2 中午12 點。</a:t>
            </a:r>
            <a:endParaRPr sz="5500" b="1">
              <a:solidFill>
                <a:srgbClr val="EAD1D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1500" b="1"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zh-TW" sz="7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高中部全國高中職      </a:t>
            </a:r>
            <a:endParaRPr sz="75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zh-TW" sz="7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小論文寫作比賽。</a:t>
            </a:r>
            <a:endParaRPr sz="5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77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3666ecaff_2_0"/>
          <p:cNvSpPr txBox="1">
            <a:spLocks noGrp="1"/>
          </p:cNvSpPr>
          <p:nvPr>
            <p:ph type="title"/>
          </p:nvPr>
        </p:nvSpPr>
        <p:spPr>
          <a:xfrm>
            <a:off x="1995855" y="2694600"/>
            <a:ext cx="10196100" cy="146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Verdana"/>
              <a:buNone/>
            </a:pPr>
            <a:r>
              <a:rPr lang="zh-TW" altLang="en-US" sz="8000" b="1" dirty="0" smtClean="0"/>
              <a:t>學 務 處 </a:t>
            </a:r>
            <a:r>
              <a:rPr lang="zh-TW" sz="8000" b="1" dirty="0" smtClean="0"/>
              <a:t>宣 </a:t>
            </a:r>
            <a:r>
              <a:rPr lang="zh-TW" sz="8000" b="1" dirty="0"/>
              <a:t>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701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f2beaa81f1_0_51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600" cy="146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f2beaa81f1_0_51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600" cy="8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g3f2beaa81f1_0_51"/>
          <p:cNvPicPr preferRelativeResize="0"/>
          <p:nvPr/>
        </p:nvPicPr>
        <p:blipFill rotWithShape="1">
          <a:blip r:embed="rId3">
            <a:alphaModFix/>
          </a:blip>
          <a:srcRect l="18593"/>
          <a:stretch/>
        </p:blipFill>
        <p:spPr>
          <a:xfrm>
            <a:off x="1946550" y="0"/>
            <a:ext cx="1024545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29800"/>
      </p:ext>
    </p:extLst>
  </p:cSld>
  <p:clrMapOvr>
    <a:masterClrMapping/>
  </p:clrMapOvr>
</p:sld>
</file>

<file path=ppt/theme/theme1.xml><?xml version="1.0" encoding="utf-8"?>
<a:theme xmlns:a="http://schemas.openxmlformats.org/drawingml/2006/main" name="2_Winter">
  <a:themeElements>
    <a:clrScheme name="Winter">
      <a:dk1>
        <a:srgbClr val="000000"/>
      </a:dk1>
      <a:lt1>
        <a:srgbClr val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145</Words>
  <Application>Microsoft Office PowerPoint</Application>
  <PresentationFormat>寬螢幕</PresentationFormat>
  <Paragraphs>32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Calibri</vt:lpstr>
      <vt:lpstr>Courier New</vt:lpstr>
      <vt:lpstr>Verdana</vt:lpstr>
      <vt:lpstr>2_Winter</vt:lpstr>
      <vt:lpstr>教 務 處 宣 導</vt:lpstr>
      <vt:lpstr>PowerPoint 簡報</vt:lpstr>
      <vt:lpstr>輔 導 處 宣 導</vt:lpstr>
      <vt:lpstr>PowerPoint 簡報</vt:lpstr>
      <vt:lpstr>PowerPoint 簡報</vt:lpstr>
      <vt:lpstr>圖 書 館 宣 導</vt:lpstr>
      <vt:lpstr>PowerPoint 簡報</vt:lpstr>
      <vt:lpstr>學 務 處 宣 導</vt:lpstr>
      <vt:lpstr>PowerPoint 簡報</vt:lpstr>
      <vt:lpstr>PowerPoint 簡報</vt:lpstr>
      <vt:lpstr>PowerPoint 簡報</vt:lpstr>
      <vt:lpstr>本學期學務處處理案件說明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111學年第二學期 第二週 高國中朝會 </dc:title>
  <dc:creator>Admin</dc:creator>
  <cp:lastModifiedBy>Admin</cp:lastModifiedBy>
  <cp:revision>109</cp:revision>
  <cp:lastPrinted>2026-06-30T06:08:15Z</cp:lastPrinted>
  <dcterms:modified xsi:type="dcterms:W3CDTF">2026-06-30T06:56:02Z</dcterms:modified>
</cp:coreProperties>
</file>